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 autoAdjust="0"/>
  </p:normalViewPr>
  <p:slideViewPr>
    <p:cSldViewPr>
      <p:cViewPr varScale="1">
        <p:scale>
          <a:sx n="81" d="100"/>
          <a:sy n="81" d="100"/>
        </p:scale>
        <p:origin x="653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1A20-278B-45C3-ADC4-9453284BBB88}" type="datetimeFigureOut">
              <a:rPr lang="nl-NL"/>
              <a:pPr>
                <a:defRPr/>
              </a:pPr>
              <a:t>15-2-2016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A3FEED6-BDDA-41AB-A919-2EE737092AF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4957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86C0-FF62-481F-968F-17843CCFE6EE}" type="datetimeFigureOut">
              <a:rPr lang="nl-NL"/>
              <a:pPr>
                <a:defRPr/>
              </a:pPr>
              <a:t>15-2-2016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51D14-A71F-4EA1-9AB6-40517BE1834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389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61DF6-264E-4642-9FAC-24C448792C8F}" type="datetimeFigureOut">
              <a:rPr lang="nl-NL"/>
              <a:pPr>
                <a:defRPr/>
              </a:pPr>
              <a:t>15-2-2016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53A7C-542A-458C-B800-4ECB131A228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960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6424-C0D5-4121-AE4A-576C9842A963}" type="datetimeFigureOut">
              <a:rPr lang="nl-NL"/>
              <a:pPr>
                <a:defRPr/>
              </a:pPr>
              <a:t>15-2-2016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95071-8099-40C1-B17C-B7C5D1F47EC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85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537C-7B04-44B8-8C39-BA950EE9DE88}" type="datetimeFigureOut">
              <a:rPr lang="nl-NL"/>
              <a:pPr>
                <a:defRPr/>
              </a:pPr>
              <a:t>15-2-2016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D6B3424-44FF-4FDC-B369-1B9BE8A2565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4380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227F-1109-4E03-BF40-4157BE77676D}" type="datetimeFigureOut">
              <a:rPr lang="nl-NL"/>
              <a:pPr>
                <a:defRPr/>
              </a:pPr>
              <a:t>15-2-2016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4302A-3FAD-4221-B986-E719A0B993E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6528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2E06-D677-4154-B615-7C91C9359879}" type="datetimeFigureOut">
              <a:rPr lang="nl-NL"/>
              <a:pPr>
                <a:defRPr/>
              </a:pPr>
              <a:t>15-2-2016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A8103-0A61-46AD-BAE3-5F47036671A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7639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7D280-9D37-41E1-8EA7-1A38F31439DD}" type="datetimeFigureOut">
              <a:rPr lang="nl-NL"/>
              <a:pPr>
                <a:defRPr/>
              </a:pPr>
              <a:t>15-2-2016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BCA4-DB55-4823-AD81-9809A1087CC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386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33B94-3C6C-4FF0-833F-F1B0A3E445B2}" type="datetimeFigureOut">
              <a:rPr lang="nl-NL"/>
              <a:pPr>
                <a:defRPr/>
              </a:pPr>
              <a:t>15-2-2016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0700E-6E0D-4811-9092-CDDAFD117CD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7730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17D2-7689-49A6-B18B-38406E4521AB}" type="datetimeFigureOut">
              <a:rPr lang="nl-NL"/>
              <a:pPr>
                <a:defRPr/>
              </a:pPr>
              <a:t>15-2-2016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B4ACF-4649-499A-BC13-4136E943678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6084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A5C5-291A-4B51-BC6B-F3EBCB27F024}" type="datetimeFigureOut">
              <a:rPr lang="nl-NL"/>
              <a:pPr>
                <a:defRPr/>
              </a:pPr>
              <a:t>15-2-2016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A8A8EAB0-DADF-4399-8AF0-0420442184A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11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91022B-F910-4528-A453-3192C12FB51B}" type="datetimeFigureOut">
              <a:rPr lang="nl-NL"/>
              <a:pPr>
                <a:defRPr/>
              </a:pPr>
              <a:t>15-2-2016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02EF80E0-2EBB-465D-8BFD-89790B2457EF}" type="slidenum">
              <a:rPr lang="nl-NL" altLang="nl-NL"/>
              <a:pPr/>
              <a:t>‹nr.›</a:t>
            </a:fld>
            <a:endParaRPr lang="nl-NL" altLang="nl-NL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3" r:id="rId2"/>
    <p:sldLayoutId id="2147483762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63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O</a:t>
            </a:r>
            <a:r>
              <a:rPr lang="nl-NL" dirty="0"/>
              <a:t>.</a:t>
            </a:r>
            <a:r>
              <a:rPr lang="nl-NL" dirty="0" smtClean="0"/>
              <a:t> Licht en Kleuren</a:t>
            </a:r>
            <a:br>
              <a:rPr lang="nl-NL" dirty="0" smtClean="0"/>
            </a:b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Wit licht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10972800" cy="4446163"/>
          </a:xfrm>
        </p:spPr>
        <p:txBody>
          <a:bodyPr/>
          <a:lstStyle/>
          <a:p>
            <a:r>
              <a:rPr lang="nl-NL" dirty="0" smtClean="0"/>
              <a:t>Wit licht bestaat uit alle kleuren (=spectrum)</a:t>
            </a:r>
          </a:p>
          <a:p>
            <a:r>
              <a:rPr lang="nl-NL" dirty="0" smtClean="0"/>
              <a:t>Spectrum kun je zichtbaar maken met een </a:t>
            </a:r>
            <a:r>
              <a:rPr lang="nl-NL" i="1" dirty="0" smtClean="0"/>
              <a:t>prisma</a:t>
            </a:r>
            <a:r>
              <a:rPr lang="nl-NL" dirty="0" smtClean="0"/>
              <a:t> of een tralie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Kleuren breken een klein beetje verschillend</a:t>
            </a:r>
            <a:endParaRPr lang="en-US" dirty="0"/>
          </a:p>
        </p:txBody>
      </p:sp>
      <p:pic>
        <p:nvPicPr>
          <p:cNvPr id="5122" name="Picture 2" descr="https://tecnaskhofstad.wikispaces.com/file/view/307px-Dispersive_Prism_Illustration.jpg/479019434/307px-Dispersive_Prism_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212976"/>
            <a:ext cx="29241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2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Tralie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8510736" cy="4389437"/>
          </a:xfrm>
        </p:spPr>
        <p:txBody>
          <a:bodyPr/>
          <a:lstStyle/>
          <a:p>
            <a:r>
              <a:rPr lang="nl-NL" dirty="0" smtClean="0"/>
              <a:t>Heel veel openingen vlak naast elkaar (</a:t>
            </a:r>
            <a:r>
              <a:rPr lang="nl-NL" smtClean="0"/>
              <a:t>duizenden </a:t>
            </a:r>
            <a:r>
              <a:rPr lang="nl-NL" smtClean="0"/>
              <a:t>openingen </a:t>
            </a:r>
            <a:r>
              <a:rPr lang="nl-NL" dirty="0" smtClean="0"/>
              <a:t>per cm)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Als je één kleur licht (monochromatisch) gebruikt krijg je duidelijke stippen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In het midden het hoofdmaximum; daarnaast nevenmaxima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Bij wit licht allerlei kleuren</a:t>
            </a:r>
            <a:endParaRPr lang="en-US" dirty="0"/>
          </a:p>
        </p:txBody>
      </p:sp>
      <p:pic>
        <p:nvPicPr>
          <p:cNvPr id="6146" name="Picture 2" descr="supportBinaryFiles_referenceId_0_supportId_1084 (372×69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243102"/>
            <a:ext cx="1184566" cy="2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ornsife.usc.edu/assets/sites/75/imgs/optics/o2_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717032"/>
            <a:ext cx="2743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k12.org/flx/show/THUMB_LARGE/image/user%3AY2sxMnNjaWVuY2VAY2sxMi5vcmc./315205005_4b0c66ca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95" y="4952881"/>
            <a:ext cx="2196009" cy="16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7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Spectroscopie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Nauwkeurig onderzoeken van spectra uitgezonden door sterren en materialen</a:t>
            </a:r>
          </a:p>
          <a:p>
            <a:endParaRPr lang="nl-NL" dirty="0"/>
          </a:p>
          <a:p>
            <a:r>
              <a:rPr lang="nl-NL" dirty="0" smtClean="0"/>
              <a:t>Zuivere stoffen kunnen maar een bepaalde kleuren licht </a:t>
            </a:r>
            <a:r>
              <a:rPr lang="nl-NL" i="1" dirty="0" smtClean="0"/>
              <a:t>uitzenden</a:t>
            </a:r>
            <a:r>
              <a:rPr lang="nl-NL" dirty="0" smtClean="0"/>
              <a:t> (zie </a:t>
            </a:r>
            <a:r>
              <a:rPr lang="nl-NL" dirty="0" err="1" smtClean="0"/>
              <a:t>binas</a:t>
            </a:r>
            <a:r>
              <a:rPr lang="nl-NL" dirty="0" smtClean="0"/>
              <a:t> tabel 20) en </a:t>
            </a:r>
            <a:r>
              <a:rPr lang="nl-NL" i="1" dirty="0" smtClean="0"/>
              <a:t>absorberen</a:t>
            </a:r>
            <a:endParaRPr lang="en-US" i="1" dirty="0"/>
          </a:p>
        </p:txBody>
      </p:sp>
      <p:pic>
        <p:nvPicPr>
          <p:cNvPr id="7170" name="Picture 2" descr="https://www.itp.uni-hannover.de/~zawischa/ITP/bildchen/Nas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4495801"/>
            <a:ext cx="487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639616" y="499470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Spectrum van Natrium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58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Fraunhoferlijnen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Spectrum van de zon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Uit de kleuren die ontbreken (zwarte lijnen) kun je afleiden wel stoffen in de buitenste laag van de zon voorkomen</a:t>
            </a:r>
            <a:endParaRPr lang="en-US" dirty="0"/>
          </a:p>
        </p:txBody>
      </p:sp>
      <p:pic>
        <p:nvPicPr>
          <p:cNvPr id="8194" name="Picture 2" descr="https://upload.wikimedia.org/wikipedia/commons/3/34/Fraunhofer_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15193"/>
            <a:ext cx="73152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Doppler effect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774432" cy="4389437"/>
          </a:xfrm>
        </p:spPr>
        <p:txBody>
          <a:bodyPr/>
          <a:lstStyle/>
          <a:p>
            <a:r>
              <a:rPr lang="nl-NL" dirty="0" smtClean="0"/>
              <a:t>Toon wordt hoger; golflengte kleiner als een geluid op je afkomt. Wordt in elkaar gedrukt</a:t>
            </a:r>
            <a:endParaRPr lang="nl-NL" dirty="0"/>
          </a:p>
          <a:p>
            <a:r>
              <a:rPr lang="nl-NL" dirty="0" smtClean="0"/>
              <a:t>Voor licht geldt hetzelfde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Van sterren die naar ons toe bewegen wordt de golflengte kleiner </a:t>
            </a:r>
            <a:r>
              <a:rPr lang="nl-NL" dirty="0" smtClean="0">
                <a:sym typeface="Wingdings" panose="05000000000000000000" pitchFamily="2" charset="2"/>
              </a:rPr>
              <a:t>  blauwer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>
                <a:sym typeface="Wingdings" panose="05000000000000000000" pitchFamily="2" charset="2"/>
              </a:rPr>
              <a:t>De meeste sterren bewegen bij ons vandaan  roodverschuiving</a:t>
            </a:r>
            <a:endParaRPr lang="nl-NL" dirty="0"/>
          </a:p>
        </p:txBody>
      </p:sp>
      <p:pic>
        <p:nvPicPr>
          <p:cNvPr id="4" name="Fire Engine siren demonstrates the Doppler Effec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44072" y="1556792"/>
            <a:ext cx="4840887" cy="339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Kleuren zien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998568" cy="4389437"/>
          </a:xfrm>
        </p:spPr>
        <p:txBody>
          <a:bodyPr/>
          <a:lstStyle/>
          <a:p>
            <a:r>
              <a:rPr lang="nl-NL" dirty="0" smtClean="0"/>
              <a:t>Op het netvlies zitten kegeltjes en staafjes</a:t>
            </a:r>
          </a:p>
          <a:p>
            <a:r>
              <a:rPr lang="nl-NL" dirty="0" smtClean="0"/>
              <a:t>kegeltjes zijn voor het kleur zien</a:t>
            </a:r>
          </a:p>
          <a:p>
            <a:r>
              <a:rPr lang="nl-NL" dirty="0" smtClean="0"/>
              <a:t>staafjes voor zwart/wit </a:t>
            </a:r>
            <a:r>
              <a:rPr lang="nl-NL" dirty="0" smtClean="0">
                <a:sym typeface="Wingdings" panose="05000000000000000000" pitchFamily="2" charset="2"/>
              </a:rPr>
              <a:t> gevoeliger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3 soorten kegeltjes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A voor blauw/violet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B voor groen/geel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C voor oranje/rood</a:t>
            </a:r>
            <a:endParaRPr lang="nl-NL" dirty="0"/>
          </a:p>
        </p:txBody>
      </p:sp>
      <p:pic>
        <p:nvPicPr>
          <p:cNvPr id="1026" name="Picture 2" descr="https://www.accessibility.nl/content/images/kegeltjestaafj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081017"/>
            <a:ext cx="2340025" cy="165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8/83/Kleurenrespons_kegeltj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429000"/>
            <a:ext cx="4602832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kleur neem je waar als een bundel licht evenveel licht van 420 nm (violet) en 540 nm (groen) bevat.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ongeveer gelijk: minst A, meest C   </a:t>
            </a:r>
            <a:r>
              <a:rPr lang="nl-NL" dirty="0" smtClean="0">
                <a:sym typeface="Wingdings" panose="05000000000000000000" pitchFamily="2" charset="2"/>
              </a:rPr>
              <a:t>  ongeveer 480 nm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821628"/>
              </p:ext>
            </p:extLst>
          </p:nvPr>
        </p:nvGraphicFramePr>
        <p:xfrm>
          <a:off x="1415480" y="357301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C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420 nm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100%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35%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35%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540 nm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0%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100%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85%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totaal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100%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135%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120%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5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Mengkleuren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142584" cy="4389437"/>
          </a:xfrm>
        </p:spPr>
        <p:txBody>
          <a:bodyPr/>
          <a:lstStyle/>
          <a:p>
            <a:r>
              <a:rPr lang="nl-NL" dirty="0" smtClean="0"/>
              <a:t>Kleuren niet in het spectrum voorkomen: </a:t>
            </a:r>
            <a:r>
              <a:rPr lang="nl-NL" i="1" dirty="0" err="1" smtClean="0"/>
              <a:t>aspectrale</a:t>
            </a:r>
            <a:r>
              <a:rPr lang="nl-NL" dirty="0" smtClean="0"/>
              <a:t> kleuren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Mengen van licht </a:t>
            </a:r>
            <a:r>
              <a:rPr lang="nl-NL" dirty="0" smtClean="0">
                <a:sym typeface="Wingdings" panose="05000000000000000000" pitchFamily="2" charset="2"/>
              </a:rPr>
              <a:t> additief mengen  in het mengsel zitten meer kleuren; het wordt lichter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Mengen van verf  subtractief mengen  er worden steeds meer kleuren geabsorbeerd en dus minder gereflecteerd; het wordt donkerder</a:t>
            </a:r>
            <a:endParaRPr lang="nl-NL" dirty="0"/>
          </a:p>
        </p:txBody>
      </p:sp>
      <p:pic>
        <p:nvPicPr>
          <p:cNvPr id="2050" name="Picture 2" descr="Additieve menging van gekleurde lichtbun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704850"/>
            <a:ext cx="2412033" cy="24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btractieve menging van verf/in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3" y="3356992"/>
            <a:ext cx="24129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Kleurendriehoek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622304" cy="4389437"/>
          </a:xfrm>
        </p:spPr>
        <p:txBody>
          <a:bodyPr/>
          <a:lstStyle/>
          <a:p>
            <a:r>
              <a:rPr lang="nl-NL" dirty="0" smtClean="0"/>
              <a:t>Alle mengkleuren die je kunt maken door Rood (horizontaal), Groen(verticaal) en Blauw </a:t>
            </a:r>
          </a:p>
          <a:p>
            <a:endParaRPr lang="nl-NL" dirty="0"/>
          </a:p>
          <a:p>
            <a:r>
              <a:rPr lang="nl-NL" dirty="0" smtClean="0"/>
              <a:t>R+G+B = 1</a:t>
            </a:r>
          </a:p>
          <a:p>
            <a:endParaRPr lang="nl-NL" dirty="0"/>
          </a:p>
          <a:p>
            <a:r>
              <a:rPr lang="nl-NL" dirty="0" err="1" smtClean="0"/>
              <a:t>b.v</a:t>
            </a:r>
            <a:r>
              <a:rPr lang="nl-NL" dirty="0" smtClean="0"/>
              <a:t> R =0,2 en G = 0,3 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B = 0,5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196752"/>
            <a:ext cx="5040560" cy="48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Complementaire kleuren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918448" cy="4389437"/>
          </a:xfrm>
        </p:spPr>
        <p:txBody>
          <a:bodyPr/>
          <a:lstStyle/>
          <a:p>
            <a:r>
              <a:rPr lang="nl-NL" dirty="0" smtClean="0"/>
              <a:t>kleur + complementaire kleur = wit</a:t>
            </a:r>
          </a:p>
          <a:p>
            <a:endParaRPr lang="nl-NL" dirty="0" smtClean="0"/>
          </a:p>
          <a:p>
            <a:r>
              <a:rPr lang="nl-NL" dirty="0" smtClean="0"/>
              <a:t>A’ is de complementaire kleur van A</a:t>
            </a:r>
          </a:p>
          <a:p>
            <a:endParaRPr lang="nl-NL" dirty="0"/>
          </a:p>
          <a:p>
            <a:r>
              <a:rPr lang="nl-NL" dirty="0" smtClean="0"/>
              <a:t>R = G = B = 0,33 geeft Wit licht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830" y="1556792"/>
            <a:ext cx="4750809" cy="459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3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licht?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2204864"/>
            <a:ext cx="4262264" cy="4119737"/>
          </a:xfrm>
        </p:spPr>
        <p:txBody>
          <a:bodyPr/>
          <a:lstStyle/>
          <a:p>
            <a:r>
              <a:rPr lang="nl-NL" dirty="0" smtClean="0"/>
              <a:t>deeltje, want licht gaat in een rechte lijn (Newton)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golf (Huygens), want er komen dingen voor die ook je ook bij watergolven ziet (buiging en interferentie</a:t>
            </a:r>
          </a:p>
          <a:p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6096000" y="278092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sinus.gif (600×3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437112"/>
            <a:ext cx="4860305" cy="79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-3.7037E-6 L 0.53151 0.0027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7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Golflengte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702424" cy="4389437"/>
          </a:xfrm>
        </p:spPr>
        <p:txBody>
          <a:bodyPr/>
          <a:lstStyle/>
          <a:p>
            <a:r>
              <a:rPr lang="nl-NL" dirty="0" smtClean="0"/>
              <a:t>golflengte </a:t>
            </a:r>
            <a:r>
              <a:rPr lang="el-GR" dirty="0" smtClean="0"/>
              <a:t>λ</a:t>
            </a:r>
            <a:r>
              <a:rPr lang="nl-NL" dirty="0" smtClean="0"/>
              <a:t> (spreek uit </a:t>
            </a:r>
            <a:r>
              <a:rPr lang="nl-NL" dirty="0" err="1" smtClean="0"/>
              <a:t>lambda</a:t>
            </a:r>
            <a:r>
              <a:rPr lang="nl-NL" dirty="0" smtClean="0"/>
              <a:t>) is de afstand die in golf in één trillingstijd aflegt</a:t>
            </a:r>
          </a:p>
          <a:p>
            <a:endParaRPr lang="nl-NL" dirty="0"/>
          </a:p>
          <a:p>
            <a:r>
              <a:rPr lang="nl-NL" dirty="0" smtClean="0"/>
              <a:t>Als een golf voorwerpen tegenkomt die ongeveer even groot (of kleiner) zijn dan de golflengte gebeuren er vreemde dingen …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golflengte.gif (351×18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484784"/>
            <a:ext cx="3343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Schaduw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Watergolven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geen duidelijke schaduw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golven buigen om het voorwerp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hoe zit het met licht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980728"/>
            <a:ext cx="4003158" cy="24315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3715001"/>
            <a:ext cx="3505578" cy="26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7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Buiging van 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350496" cy="4389437"/>
          </a:xfrm>
        </p:spPr>
        <p:txBody>
          <a:bodyPr/>
          <a:lstStyle/>
          <a:p>
            <a:r>
              <a:rPr lang="nl-NL" dirty="0" smtClean="0"/>
              <a:t>Golflengte van licht is erg klein. De golflengte van zichtbaar licht is kleiner dan een micrometer (duizendste van een millimeter)</a:t>
            </a:r>
          </a:p>
          <a:p>
            <a:endParaRPr lang="nl-NL" dirty="0"/>
          </a:p>
          <a:p>
            <a:r>
              <a:rPr lang="nl-NL" dirty="0" smtClean="0"/>
              <a:t>Schaduw van een piepklein cirkelvormig voorwerp</a:t>
            </a:r>
            <a:endParaRPr lang="nl-NL" dirty="0"/>
          </a:p>
        </p:txBody>
      </p:sp>
      <p:pic>
        <p:nvPicPr>
          <p:cNvPr id="4" name="Picture 2" descr="Poisson 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484784"/>
            <a:ext cx="2857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9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Interferentie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8150696" cy="4389437"/>
          </a:xfrm>
        </p:spPr>
        <p:txBody>
          <a:bodyPr/>
          <a:lstStyle/>
          <a:p>
            <a:r>
              <a:rPr lang="nl-NL" dirty="0" smtClean="0"/>
              <a:t>2 golven (met gelijke golflengte) kunnen elkaar versterken of uitdoven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dit kun je niet verklaren met lichtdeeltjes (deeltje + deeltje = niets)</a:t>
            </a:r>
            <a:endParaRPr lang="en-US" dirty="0"/>
          </a:p>
        </p:txBody>
      </p:sp>
      <p:pic>
        <p:nvPicPr>
          <p:cNvPr id="2052" name="Picture 4" descr="http://www.wetenschapsschool.nl/chapter/5-trillingen/im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7" y="2996952"/>
            <a:ext cx="7290842" cy="18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7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Interferentie bij 2 bronnen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3182144" cy="4389437"/>
          </a:xfrm>
        </p:spPr>
        <p:txBody>
          <a:bodyPr/>
          <a:lstStyle/>
          <a:p>
            <a:r>
              <a:rPr lang="nl-NL" dirty="0" smtClean="0"/>
              <a:t>je ziet lijnen waar de golven van de 2 bronnen elkaar uitdoven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2123158"/>
            <a:ext cx="5892083" cy="40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Interferentie bij 2 lichtbronnen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3830216" cy="4389437"/>
          </a:xfrm>
        </p:spPr>
        <p:txBody>
          <a:bodyPr/>
          <a:lstStyle/>
          <a:p>
            <a:r>
              <a:rPr lang="nl-NL" dirty="0" smtClean="0"/>
              <a:t>Bij licht zie je dezelfde verschijnselen als bij water- en geluidsgolven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conclusie: licht is een golf</a:t>
            </a:r>
            <a:endParaRPr lang="en-US" dirty="0"/>
          </a:p>
        </p:txBody>
      </p:sp>
      <p:pic>
        <p:nvPicPr>
          <p:cNvPr id="3074" name="Picture 2" descr="double_slit_interference.JPG (1600×12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060848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5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Golfeigenschappen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golflengte is een </a:t>
            </a:r>
            <a:r>
              <a:rPr lang="nl-NL" dirty="0" smtClean="0"/>
              <a:t>maat </a:t>
            </a:r>
            <a:r>
              <a:rPr lang="nl-NL" dirty="0" smtClean="0"/>
              <a:t>voor de kleur (rood = 800 nm; violet = 400 nm)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de snelheid van licht </a:t>
            </a:r>
            <a:r>
              <a:rPr lang="nl-NL" i="1" dirty="0" smtClean="0"/>
              <a:t>c </a:t>
            </a:r>
            <a:r>
              <a:rPr lang="nl-NL" dirty="0" smtClean="0"/>
              <a:t>= 299 792 458 m/s (Binas tabel 7)</a:t>
            </a:r>
            <a:endParaRPr lang="en-US" i="1" dirty="0"/>
          </a:p>
        </p:txBody>
      </p:sp>
      <p:pic>
        <p:nvPicPr>
          <p:cNvPr id="4098" name="Picture 2" descr="http://biochemistry.wur.nl/Hb/figuu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780928"/>
            <a:ext cx="52197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98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</TotalTime>
  <Words>597</Words>
  <Application>Microsoft Office PowerPoint</Application>
  <PresentationFormat>Breedbeeld</PresentationFormat>
  <Paragraphs>129</Paragraphs>
  <Slides>19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Wingdings</vt:lpstr>
      <vt:lpstr>Wingdings 2</vt:lpstr>
      <vt:lpstr>Stroom</vt:lpstr>
      <vt:lpstr>O. Licht en Kleuren </vt:lpstr>
      <vt:lpstr>Wat is licht?</vt:lpstr>
      <vt:lpstr>Golflengte</vt:lpstr>
      <vt:lpstr>Buiging</vt:lpstr>
      <vt:lpstr>Buiging van licht</vt:lpstr>
      <vt:lpstr>Interferentie</vt:lpstr>
      <vt:lpstr>Interferentie bij 2 bronnen</vt:lpstr>
      <vt:lpstr>Interferentie bij 2 lichtbronnen </vt:lpstr>
      <vt:lpstr>Golfeigenschappen</vt:lpstr>
      <vt:lpstr>Wit licht</vt:lpstr>
      <vt:lpstr>Tralie </vt:lpstr>
      <vt:lpstr>Spectroscopie</vt:lpstr>
      <vt:lpstr>Fraunhoferlijnen</vt:lpstr>
      <vt:lpstr>Doppler effect</vt:lpstr>
      <vt:lpstr>Kleuren zien</vt:lpstr>
      <vt:lpstr>Voorbeeld</vt:lpstr>
      <vt:lpstr>Mengkleuren</vt:lpstr>
      <vt:lpstr>Kleurendriehoek</vt:lpstr>
      <vt:lpstr>Complementaire kleuren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zeg je?</dc:title>
  <dc:creator>Inus</dc:creator>
  <cp:lastModifiedBy>inus kruise</cp:lastModifiedBy>
  <cp:revision>74</cp:revision>
  <dcterms:created xsi:type="dcterms:W3CDTF">2009-02-11T18:03:10Z</dcterms:created>
  <dcterms:modified xsi:type="dcterms:W3CDTF">2016-02-15T12:08:17Z</dcterms:modified>
</cp:coreProperties>
</file>